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70" autoAdjust="0"/>
    <p:restoredTop sz="94660"/>
  </p:normalViewPr>
  <p:slideViewPr>
    <p:cSldViewPr snapToGrid="0">
      <p:cViewPr varScale="1">
        <p:scale>
          <a:sx n="75" d="100"/>
          <a:sy n="75" d="100"/>
        </p:scale>
        <p:origin x="1109"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jpe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1FFE25E-F83F-4554-B75D-CA1EDAEF73E6}" type="datetimeFigureOut">
              <a:rPr lang="en-US" smtClean="0"/>
              <a:t>11/27/2017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21C5CC-2194-4D66-8C00-038C3F4C808D}" type="slidenum">
              <a:rPr lang="en-US" smtClean="0"/>
              <a:t>‹#›</a:t>
            </a:fld>
            <a:endParaRPr lang="en-US"/>
          </a:p>
        </p:txBody>
      </p:sp>
    </p:spTree>
    <p:extLst>
      <p:ext uri="{BB962C8B-B14F-4D97-AF65-F5344CB8AC3E}">
        <p14:creationId xmlns:p14="http://schemas.microsoft.com/office/powerpoint/2010/main" val="434895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FFE25E-F83F-4554-B75D-CA1EDAEF73E6}" type="datetimeFigureOut">
              <a:rPr lang="en-US" smtClean="0"/>
              <a:t>11/27/2017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21C5CC-2194-4D66-8C00-038C3F4C808D}" type="slidenum">
              <a:rPr lang="en-US" smtClean="0"/>
              <a:t>‹#›</a:t>
            </a:fld>
            <a:endParaRPr lang="en-US"/>
          </a:p>
        </p:txBody>
      </p:sp>
    </p:spTree>
    <p:extLst>
      <p:ext uri="{BB962C8B-B14F-4D97-AF65-F5344CB8AC3E}">
        <p14:creationId xmlns:p14="http://schemas.microsoft.com/office/powerpoint/2010/main" val="19498855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FFE25E-F83F-4554-B75D-CA1EDAEF73E6}" type="datetimeFigureOut">
              <a:rPr lang="en-US" smtClean="0"/>
              <a:t>11/27/2017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21C5CC-2194-4D66-8C00-038C3F4C808D}" type="slidenum">
              <a:rPr lang="en-US" smtClean="0"/>
              <a:t>‹#›</a:t>
            </a:fld>
            <a:endParaRPr lang="en-US"/>
          </a:p>
        </p:txBody>
      </p:sp>
    </p:spTree>
    <p:extLst>
      <p:ext uri="{BB962C8B-B14F-4D97-AF65-F5344CB8AC3E}">
        <p14:creationId xmlns:p14="http://schemas.microsoft.com/office/powerpoint/2010/main" val="2461674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FFE25E-F83F-4554-B75D-CA1EDAEF73E6}" type="datetimeFigureOut">
              <a:rPr lang="en-US" smtClean="0"/>
              <a:t>11/27/2017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21C5CC-2194-4D66-8C00-038C3F4C808D}" type="slidenum">
              <a:rPr lang="en-US" smtClean="0"/>
              <a:t>‹#›</a:t>
            </a:fld>
            <a:endParaRPr lang="en-US"/>
          </a:p>
        </p:txBody>
      </p:sp>
    </p:spTree>
    <p:extLst>
      <p:ext uri="{BB962C8B-B14F-4D97-AF65-F5344CB8AC3E}">
        <p14:creationId xmlns:p14="http://schemas.microsoft.com/office/powerpoint/2010/main" val="3467150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1FFE25E-F83F-4554-B75D-CA1EDAEF73E6}" type="datetimeFigureOut">
              <a:rPr lang="en-US" smtClean="0"/>
              <a:t>11/27/2017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21C5CC-2194-4D66-8C00-038C3F4C808D}" type="slidenum">
              <a:rPr lang="en-US" smtClean="0"/>
              <a:t>‹#›</a:t>
            </a:fld>
            <a:endParaRPr lang="en-US"/>
          </a:p>
        </p:txBody>
      </p:sp>
    </p:spTree>
    <p:extLst>
      <p:ext uri="{BB962C8B-B14F-4D97-AF65-F5344CB8AC3E}">
        <p14:creationId xmlns:p14="http://schemas.microsoft.com/office/powerpoint/2010/main" val="1130656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1FFE25E-F83F-4554-B75D-CA1EDAEF73E6}" type="datetimeFigureOut">
              <a:rPr lang="en-US" smtClean="0"/>
              <a:t>11/27/2017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21C5CC-2194-4D66-8C00-038C3F4C808D}" type="slidenum">
              <a:rPr lang="en-US" smtClean="0"/>
              <a:t>‹#›</a:t>
            </a:fld>
            <a:endParaRPr lang="en-US"/>
          </a:p>
        </p:txBody>
      </p:sp>
    </p:spTree>
    <p:extLst>
      <p:ext uri="{BB962C8B-B14F-4D97-AF65-F5344CB8AC3E}">
        <p14:creationId xmlns:p14="http://schemas.microsoft.com/office/powerpoint/2010/main" val="3466876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1FFE25E-F83F-4554-B75D-CA1EDAEF73E6}" type="datetimeFigureOut">
              <a:rPr lang="en-US" smtClean="0"/>
              <a:t>11/27/2017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21C5CC-2194-4D66-8C00-038C3F4C808D}" type="slidenum">
              <a:rPr lang="en-US" smtClean="0"/>
              <a:t>‹#›</a:t>
            </a:fld>
            <a:endParaRPr lang="en-US"/>
          </a:p>
        </p:txBody>
      </p:sp>
    </p:spTree>
    <p:extLst>
      <p:ext uri="{BB962C8B-B14F-4D97-AF65-F5344CB8AC3E}">
        <p14:creationId xmlns:p14="http://schemas.microsoft.com/office/powerpoint/2010/main" val="2421370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1FFE25E-F83F-4554-B75D-CA1EDAEF73E6}" type="datetimeFigureOut">
              <a:rPr lang="en-US" smtClean="0"/>
              <a:t>11/27/2017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21C5CC-2194-4D66-8C00-038C3F4C808D}" type="slidenum">
              <a:rPr lang="en-US" smtClean="0"/>
              <a:t>‹#›</a:t>
            </a:fld>
            <a:endParaRPr lang="en-US"/>
          </a:p>
        </p:txBody>
      </p:sp>
    </p:spTree>
    <p:extLst>
      <p:ext uri="{BB962C8B-B14F-4D97-AF65-F5344CB8AC3E}">
        <p14:creationId xmlns:p14="http://schemas.microsoft.com/office/powerpoint/2010/main" val="3771312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FFE25E-F83F-4554-B75D-CA1EDAEF73E6}" type="datetimeFigureOut">
              <a:rPr lang="en-US" smtClean="0"/>
              <a:t>11/27/2017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21C5CC-2194-4D66-8C00-038C3F4C808D}" type="slidenum">
              <a:rPr lang="en-US" smtClean="0"/>
              <a:t>‹#›</a:t>
            </a:fld>
            <a:endParaRPr lang="en-US"/>
          </a:p>
        </p:txBody>
      </p:sp>
    </p:spTree>
    <p:extLst>
      <p:ext uri="{BB962C8B-B14F-4D97-AF65-F5344CB8AC3E}">
        <p14:creationId xmlns:p14="http://schemas.microsoft.com/office/powerpoint/2010/main" val="1676153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1FFE25E-F83F-4554-B75D-CA1EDAEF73E6}" type="datetimeFigureOut">
              <a:rPr lang="en-US" smtClean="0"/>
              <a:t>11/27/2017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21C5CC-2194-4D66-8C00-038C3F4C808D}" type="slidenum">
              <a:rPr lang="en-US" smtClean="0"/>
              <a:t>‹#›</a:t>
            </a:fld>
            <a:endParaRPr lang="en-US"/>
          </a:p>
        </p:txBody>
      </p:sp>
    </p:spTree>
    <p:extLst>
      <p:ext uri="{BB962C8B-B14F-4D97-AF65-F5344CB8AC3E}">
        <p14:creationId xmlns:p14="http://schemas.microsoft.com/office/powerpoint/2010/main" val="20546078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1FFE25E-F83F-4554-B75D-CA1EDAEF73E6}" type="datetimeFigureOut">
              <a:rPr lang="en-US" smtClean="0"/>
              <a:t>11/27/2017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21C5CC-2194-4D66-8C00-038C3F4C808D}" type="slidenum">
              <a:rPr lang="en-US" smtClean="0"/>
              <a:t>‹#›</a:t>
            </a:fld>
            <a:endParaRPr lang="en-US"/>
          </a:p>
        </p:txBody>
      </p:sp>
    </p:spTree>
    <p:extLst>
      <p:ext uri="{BB962C8B-B14F-4D97-AF65-F5344CB8AC3E}">
        <p14:creationId xmlns:p14="http://schemas.microsoft.com/office/powerpoint/2010/main" val="1800889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FFE25E-F83F-4554-B75D-CA1EDAEF73E6}" type="datetimeFigureOut">
              <a:rPr lang="en-US" smtClean="0"/>
              <a:t>11/27/2017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21C5CC-2194-4D66-8C00-038C3F4C808D}" type="slidenum">
              <a:rPr lang="en-US" smtClean="0"/>
              <a:t>‹#›</a:t>
            </a:fld>
            <a:endParaRPr lang="en-US"/>
          </a:p>
        </p:txBody>
      </p:sp>
    </p:spTree>
    <p:extLst>
      <p:ext uri="{BB962C8B-B14F-4D97-AF65-F5344CB8AC3E}">
        <p14:creationId xmlns:p14="http://schemas.microsoft.com/office/powerpoint/2010/main" val="31680767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02F506E-7351-4647-8824-825896A9A4B7}"/>
              </a:ext>
            </a:extLst>
          </p:cNvPr>
          <p:cNvSpPr/>
          <p:nvPr/>
        </p:nvSpPr>
        <p:spPr>
          <a:xfrm>
            <a:off x="4536375" y="1"/>
            <a:ext cx="4607625" cy="1442719"/>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182A098-20C1-4ABA-A8A0-BE102E6DBB84}"/>
              </a:ext>
            </a:extLst>
          </p:cNvPr>
          <p:cNvSpPr/>
          <p:nvPr/>
        </p:nvSpPr>
        <p:spPr>
          <a:xfrm>
            <a:off x="0" y="0"/>
            <a:ext cx="4536375" cy="144272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999766A6-FBFA-4CDF-8D0D-78C7D42E2A76}"/>
              </a:ext>
            </a:extLst>
          </p:cNvPr>
          <p:cNvSpPr>
            <a:spLocks noGrp="1"/>
          </p:cNvSpPr>
          <p:nvPr>
            <p:ph sz="half" idx="1"/>
          </p:nvPr>
        </p:nvSpPr>
        <p:spPr>
          <a:xfrm>
            <a:off x="352697" y="465901"/>
            <a:ext cx="3724106" cy="5743310"/>
          </a:xfrm>
        </p:spPr>
        <p:txBody>
          <a:bodyPr>
            <a:normAutofit fontScale="55000" lnSpcReduction="20000"/>
          </a:bodyPr>
          <a:lstStyle/>
          <a:p>
            <a:pPr marL="0" indent="0">
              <a:buNone/>
            </a:pPr>
            <a:r>
              <a:rPr lang="en-US" sz="5100" b="1" dirty="0"/>
              <a:t>Last week: </a:t>
            </a:r>
            <a:r>
              <a:rPr lang="en-US" sz="5100" dirty="0"/>
              <a:t>Correlation coefficient</a:t>
            </a:r>
          </a:p>
          <a:p>
            <a:endParaRPr lang="en-US" sz="3600" dirty="0"/>
          </a:p>
          <a:p>
            <a:endParaRPr lang="en-US" sz="3300" dirty="0"/>
          </a:p>
          <a:p>
            <a:pPr marL="0" indent="0">
              <a:buNone/>
            </a:pPr>
            <a:r>
              <a:rPr lang="en-US" sz="3300" dirty="0"/>
              <a:t>Pearson correlation coefficient, </a:t>
            </a:r>
            <a:r>
              <a:rPr lang="en-US" sz="3300" i="1" dirty="0"/>
              <a:t>R</a:t>
            </a:r>
          </a:p>
          <a:p>
            <a:r>
              <a:rPr lang="en-US" sz="2900" i="1" dirty="0" err="1"/>
              <a:t>cor</a:t>
            </a:r>
            <a:r>
              <a:rPr lang="en-US" sz="2900" i="1" dirty="0"/>
              <a:t>(x, y, method = "</a:t>
            </a:r>
            <a:r>
              <a:rPr lang="en-US" sz="2900" i="1" dirty="0" err="1"/>
              <a:t>pearson</a:t>
            </a:r>
            <a:r>
              <a:rPr lang="en-US" sz="2900" i="1" dirty="0"/>
              <a:t>")</a:t>
            </a:r>
          </a:p>
          <a:p>
            <a:r>
              <a:rPr lang="en-US" sz="2900" i="1" dirty="0" err="1"/>
              <a:t>cor.test</a:t>
            </a:r>
            <a:r>
              <a:rPr lang="en-US" sz="2900" i="1" dirty="0"/>
              <a:t>(x, y, method = "</a:t>
            </a:r>
            <a:r>
              <a:rPr lang="en-US" sz="2900" i="1" dirty="0" err="1"/>
              <a:t>pearson</a:t>
            </a:r>
            <a:r>
              <a:rPr lang="en-US" sz="2900" i="1" dirty="0"/>
              <a:t>")</a:t>
            </a:r>
          </a:p>
          <a:p>
            <a:endParaRPr lang="en-US" sz="3300" i="1" dirty="0"/>
          </a:p>
          <a:p>
            <a:endParaRPr lang="en-US" sz="3300" i="1" dirty="0"/>
          </a:p>
          <a:p>
            <a:pPr marL="0" indent="0">
              <a:buNone/>
            </a:pPr>
            <a:r>
              <a:rPr lang="en-US" sz="3300" dirty="0"/>
              <a:t>Coefficient of determination, </a:t>
            </a:r>
            <a:r>
              <a:rPr lang="en-US" sz="3300" i="1" dirty="0"/>
              <a:t>R</a:t>
            </a:r>
            <a:r>
              <a:rPr lang="en-US" sz="3300" i="1" baseline="30000" dirty="0"/>
              <a:t>2</a:t>
            </a:r>
          </a:p>
          <a:p>
            <a:r>
              <a:rPr lang="en-US" sz="2900" i="1" dirty="0" err="1"/>
              <a:t>cor.test</a:t>
            </a:r>
            <a:r>
              <a:rPr lang="en-US" sz="2900" i="1" dirty="0"/>
              <a:t>(x, y, method = "</a:t>
            </a:r>
            <a:r>
              <a:rPr lang="en-US" sz="2900" i="1" dirty="0" err="1"/>
              <a:t>pearson</a:t>
            </a:r>
            <a:r>
              <a:rPr lang="en-US" sz="2900" i="1" dirty="0"/>
              <a:t>")</a:t>
            </a:r>
            <a:r>
              <a:rPr lang="en-US" sz="2900" i="1" dirty="0">
                <a:solidFill>
                  <a:srgbClr val="FF0000"/>
                </a:solidFill>
              </a:rPr>
              <a:t>$estimate ^ 2</a:t>
            </a:r>
          </a:p>
          <a:p>
            <a:pPr marL="0" indent="0">
              <a:buNone/>
            </a:pPr>
            <a:endParaRPr lang="en-US" sz="3300" i="1" dirty="0"/>
          </a:p>
          <a:p>
            <a:pPr marL="0" indent="0">
              <a:buNone/>
            </a:pPr>
            <a:endParaRPr lang="en-US" sz="3300" i="1" dirty="0"/>
          </a:p>
          <a:p>
            <a:pPr marL="0" indent="0">
              <a:buNone/>
            </a:pPr>
            <a:r>
              <a:rPr lang="en-US" sz="3300" dirty="0"/>
              <a:t>Spearman’s correlation coefficient, </a:t>
            </a:r>
            <a:r>
              <a:rPr lang="en-US" sz="3300" i="1" dirty="0">
                <a:sym typeface="Symbol" panose="05050102010706020507" pitchFamily="18" charset="2"/>
              </a:rPr>
              <a:t></a:t>
            </a:r>
            <a:endParaRPr lang="en-US" sz="3300" i="1" dirty="0"/>
          </a:p>
          <a:p>
            <a:r>
              <a:rPr lang="en-US" sz="2900" i="1" dirty="0" err="1"/>
              <a:t>cor</a:t>
            </a:r>
            <a:r>
              <a:rPr lang="en-US" sz="2900" i="1" dirty="0"/>
              <a:t>(x, y, method = "</a:t>
            </a:r>
            <a:r>
              <a:rPr lang="en-US" sz="2900" i="1" dirty="0" err="1"/>
              <a:t>pearson</a:t>
            </a:r>
            <a:r>
              <a:rPr lang="en-US" sz="2900" i="1" dirty="0"/>
              <a:t>")</a:t>
            </a:r>
          </a:p>
          <a:p>
            <a:r>
              <a:rPr lang="en-US" sz="2900" i="1" dirty="0" err="1"/>
              <a:t>cor.test</a:t>
            </a:r>
            <a:r>
              <a:rPr lang="en-US" sz="2900" i="1" dirty="0"/>
              <a:t>(x, y, method = "</a:t>
            </a:r>
            <a:r>
              <a:rPr lang="en-US" sz="2900" i="1" dirty="0" err="1"/>
              <a:t>pearson</a:t>
            </a:r>
            <a:r>
              <a:rPr lang="en-US" sz="2900" i="1" dirty="0"/>
              <a:t>")</a:t>
            </a:r>
          </a:p>
        </p:txBody>
      </p:sp>
      <p:sp>
        <p:nvSpPr>
          <p:cNvPr id="5" name="Content Placeholder 4">
            <a:extLst>
              <a:ext uri="{FF2B5EF4-FFF2-40B4-BE49-F238E27FC236}">
                <a16:creationId xmlns:a16="http://schemas.microsoft.com/office/drawing/2014/main" id="{8123B5B6-BDDB-4415-8041-27ED1C7B7C30}"/>
              </a:ext>
            </a:extLst>
          </p:cNvPr>
          <p:cNvSpPr>
            <a:spLocks noGrp="1"/>
          </p:cNvSpPr>
          <p:nvPr>
            <p:ph sz="half" idx="2"/>
          </p:nvPr>
        </p:nvSpPr>
        <p:spPr>
          <a:xfrm>
            <a:off x="4889072" y="465901"/>
            <a:ext cx="4078085" cy="6170031"/>
          </a:xfrm>
        </p:spPr>
        <p:txBody>
          <a:bodyPr>
            <a:normAutofit fontScale="55000" lnSpcReduction="20000"/>
          </a:bodyPr>
          <a:lstStyle/>
          <a:p>
            <a:pPr marL="0" indent="0">
              <a:buNone/>
            </a:pPr>
            <a:r>
              <a:rPr lang="en-US" sz="5100" b="1" dirty="0"/>
              <a:t>This week: </a:t>
            </a:r>
            <a:r>
              <a:rPr lang="en-US" sz="5100" dirty="0"/>
              <a:t>Linear regression</a:t>
            </a:r>
          </a:p>
          <a:p>
            <a:pPr marL="0" indent="0">
              <a:buNone/>
            </a:pPr>
            <a:endParaRPr lang="en-US" sz="3300" dirty="0"/>
          </a:p>
          <a:p>
            <a:pPr marL="0" indent="0">
              <a:buNone/>
            </a:pPr>
            <a:endParaRPr lang="en-US" sz="3300" dirty="0"/>
          </a:p>
          <a:p>
            <a:pPr marL="0" indent="0">
              <a:buNone/>
            </a:pPr>
            <a:r>
              <a:rPr lang="en-US" sz="3300" dirty="0"/>
              <a:t>Linear regression</a:t>
            </a:r>
          </a:p>
          <a:p>
            <a:r>
              <a:rPr lang="en-US" sz="2900" i="1" dirty="0" err="1"/>
              <a:t>lm</a:t>
            </a:r>
            <a:r>
              <a:rPr lang="en-US" sz="2900" i="1" dirty="0"/>
              <a:t>(y ~ x, data = data)</a:t>
            </a:r>
          </a:p>
          <a:p>
            <a:r>
              <a:rPr lang="en-US" sz="2900" i="1" dirty="0"/>
              <a:t>summary(model)</a:t>
            </a:r>
          </a:p>
          <a:p>
            <a:r>
              <a:rPr lang="en-US" sz="2900" i="1" dirty="0" err="1"/>
              <a:t>anova</a:t>
            </a:r>
            <a:r>
              <a:rPr lang="en-US" sz="2900" i="1" dirty="0"/>
              <a:t>(model)</a:t>
            </a:r>
          </a:p>
          <a:p>
            <a:endParaRPr lang="en-US" sz="3300" i="1" dirty="0"/>
          </a:p>
          <a:p>
            <a:pPr marL="0" indent="0">
              <a:buNone/>
            </a:pPr>
            <a:r>
              <a:rPr lang="en-US" sz="3300" i="1" dirty="0"/>
              <a:t>Testing assumptions</a:t>
            </a:r>
          </a:p>
          <a:p>
            <a:r>
              <a:rPr lang="en-US" sz="2900" i="1" dirty="0"/>
              <a:t>Residual plot – residuals of model vs X</a:t>
            </a:r>
          </a:p>
          <a:p>
            <a:r>
              <a:rPr lang="en-US" sz="2900" i="1" dirty="0"/>
              <a:t>mean(residuals) = 0</a:t>
            </a:r>
          </a:p>
          <a:p>
            <a:r>
              <a:rPr lang="en-US" sz="2900" i="1" dirty="0"/>
              <a:t>plot(model)</a:t>
            </a:r>
          </a:p>
          <a:p>
            <a:pPr marL="0" indent="0">
              <a:buNone/>
            </a:pPr>
            <a:endParaRPr lang="en-US" sz="2900" i="1" dirty="0"/>
          </a:p>
          <a:p>
            <a:pPr marL="0" indent="0">
              <a:buNone/>
            </a:pPr>
            <a:r>
              <a:rPr lang="en-US" sz="2900" i="1" dirty="0"/>
              <a:t>Calculating model </a:t>
            </a:r>
          </a:p>
          <a:p>
            <a:pPr marL="0" indent="0">
              <a:buNone/>
            </a:pPr>
            <a:r>
              <a:rPr lang="en-US" sz="2900" i="1" dirty="0"/>
              <a:t>Plotting results</a:t>
            </a:r>
          </a:p>
          <a:p>
            <a:pPr marL="0" indent="0" defTabSz="233363">
              <a:buNone/>
            </a:pPr>
            <a:endParaRPr lang="en-US" sz="2600" dirty="0"/>
          </a:p>
        </p:txBody>
      </p:sp>
      <p:cxnSp>
        <p:nvCxnSpPr>
          <p:cNvPr id="3" name="Straight Connector 2">
            <a:extLst>
              <a:ext uri="{FF2B5EF4-FFF2-40B4-BE49-F238E27FC236}">
                <a16:creationId xmlns:a16="http://schemas.microsoft.com/office/drawing/2014/main" id="{1AC0A0E3-9FFB-4D9E-A6C5-F5FA58B4203A}"/>
              </a:ext>
            </a:extLst>
          </p:cNvPr>
          <p:cNvCxnSpPr>
            <a:cxnSpLocks/>
          </p:cNvCxnSpPr>
          <p:nvPr/>
        </p:nvCxnSpPr>
        <p:spPr>
          <a:xfrm>
            <a:off x="4536375" y="0"/>
            <a:ext cx="35625" cy="6858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75156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BDAAF1F-B61D-468F-9B4A-ED4DF0709DFE}"/>
              </a:ext>
            </a:extLst>
          </p:cNvPr>
          <p:cNvSpPr/>
          <p:nvPr/>
        </p:nvSpPr>
        <p:spPr>
          <a:xfrm>
            <a:off x="0" y="-2"/>
            <a:ext cx="9144000" cy="1664563"/>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D2FD3D-6A24-446E-A14C-B5E062C2C0D0}"/>
              </a:ext>
            </a:extLst>
          </p:cNvPr>
          <p:cNvSpPr>
            <a:spLocks noGrp="1"/>
          </p:cNvSpPr>
          <p:nvPr>
            <p:ph type="title"/>
          </p:nvPr>
        </p:nvSpPr>
        <p:spPr>
          <a:xfrm>
            <a:off x="374468" y="169497"/>
            <a:ext cx="5363030" cy="1325563"/>
          </a:xfrm>
        </p:spPr>
        <p:txBody>
          <a:bodyPr>
            <a:normAutofit/>
          </a:bodyPr>
          <a:lstStyle/>
          <a:p>
            <a:r>
              <a:rPr lang="en-US" sz="3200" b="1" dirty="0"/>
              <a:t>Exercise 1: </a:t>
            </a:r>
            <a:r>
              <a:rPr lang="en-US" sz="3200" dirty="0"/>
              <a:t>Does body size affect nectar returns?</a:t>
            </a:r>
          </a:p>
        </p:txBody>
      </p:sp>
      <p:sp>
        <p:nvSpPr>
          <p:cNvPr id="3" name="Content Placeholder 2">
            <a:extLst>
              <a:ext uri="{FF2B5EF4-FFF2-40B4-BE49-F238E27FC236}">
                <a16:creationId xmlns:a16="http://schemas.microsoft.com/office/drawing/2014/main" id="{766F9A5F-6F89-4F1B-AB36-495C293890AD}"/>
              </a:ext>
            </a:extLst>
          </p:cNvPr>
          <p:cNvSpPr>
            <a:spLocks noGrp="1"/>
          </p:cNvSpPr>
          <p:nvPr>
            <p:ph sz="half" idx="1"/>
          </p:nvPr>
        </p:nvSpPr>
        <p:spPr>
          <a:xfrm>
            <a:off x="374468" y="1856472"/>
            <a:ext cx="5033372" cy="4832031"/>
          </a:xfrm>
        </p:spPr>
        <p:txBody>
          <a:bodyPr>
            <a:normAutofit fontScale="70000" lnSpcReduction="20000"/>
          </a:bodyPr>
          <a:lstStyle/>
          <a:p>
            <a:pPr marL="0" indent="0">
              <a:buNone/>
            </a:pPr>
            <a:r>
              <a:rPr lang="en-US" b="1" dirty="0"/>
              <a:t>Data: </a:t>
            </a:r>
            <a:r>
              <a:rPr lang="en-US" dirty="0"/>
              <a:t>Bees were captured at night time to uniquely tag individual workers and measure their body size, </a:t>
            </a:r>
            <a:r>
              <a:rPr lang="en-US" dirty="0" err="1"/>
              <a:t>intertegular</a:t>
            </a:r>
            <a:r>
              <a:rPr lang="en-US" dirty="0"/>
              <a:t> span (mm) and body weight (g). During the day, tagged bees were captured upon returning to the colony. Pollen was collected and bees were weighed. Nectar weights (g) were calculated by the change in weight from day to night time. </a:t>
            </a:r>
          </a:p>
          <a:p>
            <a:pPr marL="0" indent="0">
              <a:buNone/>
            </a:pPr>
            <a:endParaRPr lang="en-US" dirty="0"/>
          </a:p>
          <a:p>
            <a:pPr marL="0" indent="0">
              <a:buNone/>
            </a:pPr>
            <a:r>
              <a:rPr lang="en-US" b="1" dirty="0"/>
              <a:t>Instructions: </a:t>
            </a:r>
          </a:p>
          <a:p>
            <a:pPr marL="0" indent="0">
              <a:buNone/>
            </a:pPr>
            <a:r>
              <a:rPr lang="en-US" dirty="0"/>
              <a:t>1. Run a linear regression to investigate whether body size affects the nectar returns of worker bumble bees. </a:t>
            </a:r>
          </a:p>
          <a:p>
            <a:pPr marL="0" indent="0">
              <a:buNone/>
            </a:pPr>
            <a:r>
              <a:rPr lang="en-US" dirty="0"/>
              <a:t>2. Create a residual plot.</a:t>
            </a:r>
          </a:p>
          <a:p>
            <a:pPr marL="0" indent="0">
              <a:buNone/>
            </a:pPr>
            <a:r>
              <a:rPr lang="en-US" dirty="0"/>
              <a:t>3. Test other assumptions.</a:t>
            </a:r>
          </a:p>
          <a:p>
            <a:pPr marL="0" indent="0">
              <a:buNone/>
            </a:pPr>
            <a:r>
              <a:rPr lang="en-US" dirty="0"/>
              <a:t>4. Assess model fit, and write out equation using coefficients.</a:t>
            </a:r>
          </a:p>
          <a:p>
            <a:pPr marL="0" indent="0">
              <a:buNone/>
            </a:pPr>
            <a:r>
              <a:rPr lang="en-US" dirty="0"/>
              <a:t>5. Write summary statement. </a:t>
            </a:r>
          </a:p>
        </p:txBody>
      </p:sp>
      <p:pic>
        <p:nvPicPr>
          <p:cNvPr id="8" name="Picture 7">
            <a:extLst>
              <a:ext uri="{FF2B5EF4-FFF2-40B4-BE49-F238E27FC236}">
                <a16:creationId xmlns:a16="http://schemas.microsoft.com/office/drawing/2014/main" id="{ED48F39A-8D6C-4E7A-8576-AF49F5160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9268" y="1"/>
            <a:ext cx="3384732" cy="2538549"/>
          </a:xfrm>
          <a:prstGeom prst="rect">
            <a:avLst/>
          </a:prstGeom>
        </p:spPr>
      </p:pic>
      <p:pic>
        <p:nvPicPr>
          <p:cNvPr id="10" name="Picture 9">
            <a:extLst>
              <a:ext uri="{FF2B5EF4-FFF2-40B4-BE49-F238E27FC236}">
                <a16:creationId xmlns:a16="http://schemas.microsoft.com/office/drawing/2014/main" id="{48B98B93-14B4-46F4-99AB-DE0456C2FD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9268" y="4569637"/>
            <a:ext cx="3384732" cy="2538549"/>
          </a:xfrm>
          <a:prstGeom prst="rect">
            <a:avLst/>
          </a:prstGeom>
        </p:spPr>
      </p:pic>
      <p:pic>
        <p:nvPicPr>
          <p:cNvPr id="12" name="Picture 11">
            <a:extLst>
              <a:ext uri="{FF2B5EF4-FFF2-40B4-BE49-F238E27FC236}">
                <a16:creationId xmlns:a16="http://schemas.microsoft.com/office/drawing/2014/main" id="{BC79FEF4-F746-4BF2-8D15-595844F495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59268" y="2031088"/>
            <a:ext cx="3384732" cy="2538549"/>
          </a:xfrm>
          <a:prstGeom prst="rect">
            <a:avLst/>
          </a:prstGeom>
        </p:spPr>
      </p:pic>
    </p:spTree>
    <p:extLst>
      <p:ext uri="{BB962C8B-B14F-4D97-AF65-F5344CB8AC3E}">
        <p14:creationId xmlns:p14="http://schemas.microsoft.com/office/powerpoint/2010/main" val="289285199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697</TotalTime>
  <Words>267</Words>
  <Application>Microsoft Office PowerPoint</Application>
  <PresentationFormat>On-screen Show (4:3)</PresentationFormat>
  <Paragraphs>39</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Symbol</vt:lpstr>
      <vt:lpstr>Office Theme</vt:lpstr>
      <vt:lpstr>PowerPoint Presentation</vt:lpstr>
      <vt:lpstr>Exercise 1: Does body size affect nectar returns?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Natalie Kerr</dc:creator>
  <cp:lastModifiedBy>Natalie Kerr</cp:lastModifiedBy>
  <cp:revision>22</cp:revision>
  <dcterms:created xsi:type="dcterms:W3CDTF">2017-11-10T15:01:38Z</dcterms:created>
  <dcterms:modified xsi:type="dcterms:W3CDTF">2017-11-27T17:49:21Z</dcterms:modified>
</cp:coreProperties>
</file>

<file path=docProps/thumbnail.jpeg>
</file>